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3" r:id="rId23"/>
    <p:sldId id="342" r:id="rId24"/>
    <p:sldId id="344" r:id="rId25"/>
    <p:sldId id="34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477E6-F7D0-DF7F-288F-EED71CE8D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145A5C-9CEB-FB48-970E-57D5BAFFB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58EDA-6867-8441-C4CC-3D45DF40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8C51CC-B473-4872-53EF-02026274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20641A-F84B-5B1C-2669-96C2DB3F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03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54D3A-12B1-CC63-173C-E4A3C4E2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45D852-0A33-A795-F3D2-555243442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5C327-04D0-C01F-280A-D9D3321D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6D04DB-733F-D771-9D75-B8197D92A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C6EBA8-FCF9-7BDA-B575-C0D782E4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425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D09E3C-61BA-58F8-1211-43A29686C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7BC074-7637-7CF0-F107-B1D095959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F9A24-7432-360D-CED4-44A3D880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917BC-913B-87A3-FBBC-1944DB609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7D3F0-EC68-2680-2778-149A8A7C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976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802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649E7-6C3C-F2A5-B5B0-6E63C40A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307017-C944-67FD-390C-A93E0152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1F0ABC-D69D-19A4-9AE6-029226FE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98BC1-AA14-CBF5-A7E7-9775C3A3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586F-C90B-1D5F-4E17-C8DC0016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96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8D763-72F7-E693-5048-2F4DEECA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A0C0F-AD6E-F481-8A08-D8E942C21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178FE3-CB51-349F-59B2-68CA96402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FCA52B-C2EE-5072-6E76-198554C48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BE3B55-01B6-F671-4C97-46C59F1B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5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54136-E2A4-C35D-8B51-051D340B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CE1F30-0FE4-4879-1E5B-3F29B516D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E5B8F2-E2EE-680E-248C-1F03008D1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DC2B2-AE2B-3665-FC9B-65905D81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EDC4E1-9A03-18F8-126B-F4157498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9CACC2-A398-B768-4215-7B880606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952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0722A7-7071-118C-4F96-7AA55A99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C8051B-A581-B33F-DA98-CF0711F72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63DA21-5655-FD39-E543-2E9F41C06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DCD5C0-4182-C977-225A-EBDE734ED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33A908-2675-067B-C6EE-C49046FBC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236AF4-32F6-C96F-91D5-C23DD70C0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0B94B1-38DC-C7DA-9093-C3BE8AC7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FE7DE2-7245-72D1-4CC9-0B956E81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6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E2500-ECDD-AA84-C413-3B5163E31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0E94CF-8DD0-FE13-7D3C-EED2FEF6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E1759A-0ECE-9518-51EE-5C995004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55D38C-5465-FDB7-04DA-A31204BC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509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6B1DA5-97F7-8819-9975-812383CE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49AFB2-3F97-C6A4-8C33-24B0A72F5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5228A7-7D6D-C055-0903-FA9CC484A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52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48397-BFA0-3F5D-CFB7-989CF9430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FD2477-DAF8-11C0-90B3-55E698655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439A33-0F8F-9C64-D02F-8C45380B5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99453C-B809-30D8-0FEC-2C8A9E640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581C15-23CD-E685-F981-CCC288EC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C95D2F-801F-4585-4A93-7D60B368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4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4B950-A2DF-0288-EA4B-53E8FF016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8F9369A-83EE-35C5-F2F1-AA25A6E9D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0B31C5-58D0-F217-FFBE-E746A7E1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EC8C1A-F519-6AFE-C66A-F9B049F4E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66B538-49E1-4C89-5DF2-D9112EC2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034746-22C4-1727-5EED-C6FAE375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96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033FE84-84B1-1E56-0AA7-F473597A5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D79DFC-B6E9-903B-C859-F59F7359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EE491-D73F-A8A3-04C0-A9B1B4540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BA945-0F38-41B1-B867-B0BD06B55869}" type="datetimeFigureOut">
              <a:rPr lang="ko-KR" altLang="en-US" smtClean="0"/>
              <a:t>2023-01-14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DDB3AF-941F-1A4E-E808-66956BD9B3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B9B74E-26DE-D216-7BFF-15B1CC779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8D045-A3DE-45CB-8AB5-F9796F9C21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69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11168-4B74-9164-F5CB-05537BF18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4039" y="1136340"/>
            <a:ext cx="9144000" cy="2387600"/>
          </a:xfrm>
        </p:spPr>
        <p:txBody>
          <a:bodyPr/>
          <a:lstStyle/>
          <a:p>
            <a:r>
              <a:rPr lang="en-US" altLang="ko-KR" dirty="0">
                <a:latin typeface="Y콤퓨타체" panose="02000500040000000000" pitchFamily="2" charset="-127"/>
                <a:ea typeface="Y콤퓨타체" panose="02000500040000000000" pitchFamily="2" charset="-127"/>
              </a:rPr>
              <a:t>YOMIYOMI</a:t>
            </a:r>
            <a:br>
              <a:rPr lang="en-US" altLang="ko-KR" dirty="0">
                <a:latin typeface="Y콤퓨타체" panose="02000500040000000000" pitchFamily="2" charset="-127"/>
                <a:ea typeface="Y콤퓨타체" panose="02000500040000000000" pitchFamily="2" charset="-127"/>
              </a:rPr>
            </a:br>
            <a:r>
              <a:rPr lang="ko-KR" altLang="en-US" dirty="0">
                <a:latin typeface="Y콤퓨타체" panose="02000500040000000000" pitchFamily="2" charset="-127"/>
                <a:ea typeface="Y콤퓨타체" panose="02000500040000000000" pitchFamily="2" charset="-127"/>
              </a:rPr>
              <a:t>화면설계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AC4BA-8A50-05D1-10AB-37197E246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5599"/>
            <a:ext cx="9144000" cy="1655762"/>
          </a:xfrm>
        </p:spPr>
        <p:txBody>
          <a:bodyPr/>
          <a:lstStyle/>
          <a:p>
            <a:r>
              <a:rPr lang="en-US" altLang="ko-KR" dirty="0">
                <a:latin typeface="Y콤퓨타체" panose="02000500040000000000" pitchFamily="2" charset="-127"/>
                <a:ea typeface="Y콤퓨타체" panose="02000500040000000000" pitchFamily="2" charset="-127"/>
              </a:rPr>
              <a:t>YOMITIGER</a:t>
            </a:r>
          </a:p>
          <a:p>
            <a:r>
              <a:rPr lang="ko-KR" altLang="en-US" dirty="0">
                <a:latin typeface="Y콤퓨타체" panose="02000500040000000000" pitchFamily="2" charset="-127"/>
                <a:ea typeface="Y콤퓨타체" panose="02000500040000000000" pitchFamily="2" charset="-127"/>
              </a:rPr>
              <a:t>심준호</a:t>
            </a:r>
            <a:r>
              <a:rPr lang="en-US" altLang="ko-KR" dirty="0">
                <a:latin typeface="Y콤퓨타체" panose="02000500040000000000" pitchFamily="2" charset="-127"/>
                <a:ea typeface="Y콤퓨타체" panose="02000500040000000000" pitchFamily="2" charset="-127"/>
              </a:rPr>
              <a:t>, </a:t>
            </a:r>
            <a:r>
              <a:rPr lang="ko-KR" altLang="en-US" dirty="0" err="1">
                <a:latin typeface="Y콤퓨타체" panose="02000500040000000000" pitchFamily="2" charset="-127"/>
                <a:ea typeface="Y콤퓨타체" panose="02000500040000000000" pitchFamily="2" charset="-127"/>
              </a:rPr>
              <a:t>이정향</a:t>
            </a:r>
            <a:r>
              <a:rPr lang="en-US" altLang="ko-KR" dirty="0">
                <a:latin typeface="Y콤퓨타체" panose="02000500040000000000" pitchFamily="2" charset="-127"/>
                <a:ea typeface="Y콤퓨타체" panose="02000500040000000000" pitchFamily="2" charset="-127"/>
              </a:rPr>
              <a:t>, </a:t>
            </a:r>
            <a:r>
              <a:rPr lang="ko-KR" altLang="en-US" dirty="0">
                <a:latin typeface="Y콤퓨타체" panose="02000500040000000000" pitchFamily="2" charset="-127"/>
                <a:ea typeface="Y콤퓨타체" panose="02000500040000000000" pitchFamily="2" charset="-127"/>
              </a:rPr>
              <a:t>김형호</a:t>
            </a:r>
            <a:r>
              <a:rPr lang="en-US" altLang="ko-KR" dirty="0">
                <a:latin typeface="Y콤퓨타체" panose="02000500040000000000" pitchFamily="2" charset="-127"/>
                <a:ea typeface="Y콤퓨타체" panose="02000500040000000000" pitchFamily="2" charset="-127"/>
              </a:rPr>
              <a:t>, </a:t>
            </a:r>
            <a:r>
              <a:rPr lang="ko-KR" altLang="en-US" dirty="0" err="1">
                <a:latin typeface="Y콤퓨타체" panose="02000500040000000000" pitchFamily="2" charset="-127"/>
                <a:ea typeface="Y콤퓨타체" panose="02000500040000000000" pitchFamily="2" charset="-127"/>
              </a:rPr>
              <a:t>김에스터</a:t>
            </a:r>
            <a:r>
              <a:rPr lang="en-US" altLang="ko-KR" dirty="0">
                <a:latin typeface="Y콤퓨타체" panose="02000500040000000000" pitchFamily="2" charset="-127"/>
                <a:ea typeface="Y콤퓨타체" panose="02000500040000000000" pitchFamily="2" charset="-127"/>
              </a:rPr>
              <a:t>, </a:t>
            </a:r>
            <a:r>
              <a:rPr lang="ko-KR" altLang="en-US" dirty="0" err="1">
                <a:latin typeface="Y콤퓨타체" panose="02000500040000000000" pitchFamily="2" charset="-127"/>
                <a:ea typeface="Y콤퓨타체" panose="02000500040000000000" pitchFamily="2" charset="-127"/>
              </a:rPr>
              <a:t>정석훈</a:t>
            </a:r>
            <a:endParaRPr lang="ko-KR" altLang="en-US" dirty="0"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75951-12E4-A150-E345-FB12C19DE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00" y="1505974"/>
            <a:ext cx="2314702" cy="255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68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043277" y="502179"/>
            <a:ext cx="4105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4-2.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결제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640" y="1378341"/>
            <a:ext cx="5039918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51478"/>
              </p:ext>
            </p:extLst>
          </p:nvPr>
        </p:nvGraphicFramePr>
        <p:xfrm>
          <a:off x="6324600" y="1378341"/>
          <a:ext cx="5157936" cy="308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 상태일 경우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주문자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비회원일 경우 비밀번호 입력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회원일 경우 정보 자동으로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배송지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배송 받을 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이름 등을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주문상품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결제할 상품 정보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결제수단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 수단 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결제하기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선택한 결제수단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약관동의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미체크</a:t>
                      </a:r>
                      <a:r>
                        <a:rPr lang="ko-KR" altLang="en-US" sz="1400" dirty="0"/>
                        <a:t> 시 결제 진행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887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35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043276" y="502179"/>
            <a:ext cx="4105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5-1.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마이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1337" y="1378341"/>
            <a:ext cx="4424525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609"/>
              </p:ext>
            </p:extLst>
          </p:nvPr>
        </p:nvGraphicFramePr>
        <p:xfrm>
          <a:off x="6324600" y="1378341"/>
          <a:ext cx="5157936" cy="28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찜목록</a:t>
                      </a:r>
                      <a:r>
                        <a:rPr lang="ko-KR" altLang="en-US" sz="1400" dirty="0"/>
                        <a:t> 등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추천도서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추천 도서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배송목록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포인트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활동내역</a:t>
                      </a:r>
                      <a:r>
                        <a:rPr lang="en-US" altLang="ko-KR" sz="1400" dirty="0"/>
                        <a:t>, </a:t>
                      </a:r>
                    </a:p>
                    <a:p>
                      <a:pPr latinLnBrk="1"/>
                      <a:r>
                        <a:rPr lang="ko-KR" altLang="en-US" sz="1400" dirty="0"/>
                        <a:t>문의내역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회원정보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라이브러리 리스트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서재의 </a:t>
                      </a:r>
                      <a:r>
                        <a:rPr lang="en-US" altLang="ko-KR" sz="1400" dirty="0"/>
                        <a:t>eBook </a:t>
                      </a:r>
                      <a:r>
                        <a:rPr lang="ko-KR" altLang="en-US" sz="1400" dirty="0"/>
                        <a:t>목록을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이어보기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읽고 있던 </a:t>
                      </a:r>
                      <a:r>
                        <a:rPr lang="en-US" altLang="ko-KR" sz="1400" dirty="0"/>
                        <a:t>eBook</a:t>
                      </a:r>
                      <a:r>
                        <a:rPr lang="ko-KR" altLang="en-US" sz="1400" dirty="0"/>
                        <a:t>을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바로가기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링크를 추가하거나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80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713060" y="502179"/>
            <a:ext cx="4766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5-2.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주문 배송 목록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4943" y="1378341"/>
            <a:ext cx="4457312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474959"/>
              </p:ext>
            </p:extLst>
          </p:nvPr>
        </p:nvGraphicFramePr>
        <p:xfrm>
          <a:off x="6324600" y="1378341"/>
          <a:ext cx="5157936" cy="1464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상세조회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상세조회 필터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 진행중인 주문 내역이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현재까지 완료된 주문 목록을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71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802828" y="502179"/>
            <a:ext cx="4586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5-3.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포인트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5769" y="1378341"/>
            <a:ext cx="4455661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961256"/>
              </p:ext>
            </p:extLst>
          </p:nvPr>
        </p:nvGraphicFramePr>
        <p:xfrm>
          <a:off x="6324600" y="1378341"/>
          <a:ext cx="5157936" cy="176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보유 포인트 출력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포인트 유효기간 영구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소멸 포인트 없음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상세조회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상세조회 필터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포인트 이용 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현재까지 적립 또는 사용된 포인트 내역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1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285331" y="502179"/>
            <a:ext cx="3621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5-4.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활동 내역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2345648"/>
            <a:ext cx="5488269" cy="3078004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924545"/>
              </p:ext>
            </p:extLst>
          </p:nvPr>
        </p:nvGraphicFramePr>
        <p:xfrm>
          <a:off x="6324600" y="2345648"/>
          <a:ext cx="5157936" cy="183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자신이 작성한 전체 글 목록을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좋아요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‘</a:t>
                      </a:r>
                      <a:r>
                        <a:rPr lang="ko-KR" altLang="en-US" sz="1400" dirty="0"/>
                        <a:t>좋아요</a:t>
                      </a:r>
                      <a:r>
                        <a:rPr lang="en-US" altLang="ko-KR" sz="1400" dirty="0"/>
                        <a:t>’</a:t>
                      </a:r>
                      <a:r>
                        <a:rPr lang="ko-KR" altLang="en-US" sz="1400" dirty="0"/>
                        <a:t>를 누른 글 목록을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댓글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자신이 작성한 댓글 목록을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자신이 작성한 리뷰 목록을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87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044078" y="502179"/>
            <a:ext cx="4104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5-5.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메인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2270185"/>
            <a:ext cx="5488269" cy="3228931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609323"/>
              </p:ext>
            </p:extLst>
          </p:nvPr>
        </p:nvGraphicFramePr>
        <p:xfrm>
          <a:off x="6324600" y="2270185"/>
          <a:ext cx="5157936" cy="183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준비중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처리중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답변완료 전체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준비중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준비중인 목록 및 개수를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처리중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처리중인 목록 및 개수를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완료된 목록 및 개수를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2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713861" y="502179"/>
            <a:ext cx="4764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5-6.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회원 정보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수정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1787674"/>
            <a:ext cx="5488269" cy="4193952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62054"/>
              </p:ext>
            </p:extLst>
          </p:nvPr>
        </p:nvGraphicFramePr>
        <p:xfrm>
          <a:off x="6324600" y="1787674"/>
          <a:ext cx="5157936" cy="4116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새 비밀번호 입력 및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이름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인증 화면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새 이메일 입력창과 인증메일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발송 버튼 생성 후 이메일 인증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휴대폰 번호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인증 화면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본인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클릭 시 인증 화면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성인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클릭 시 인증 화면 팝업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휴면계정 방지기간 설정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선택한 기간만큼 휴면 계정 전환 방지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88750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취소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 페이지에서 변경된 내용을 처음으로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되돌림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26369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확인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현재 페이지에서 변경된 내용을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58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29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57484" y="502179"/>
            <a:ext cx="68772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5-7.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회원 정보 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–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로그인 설정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2098676"/>
            <a:ext cx="5488269" cy="3571948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27222"/>
              </p:ext>
            </p:extLst>
          </p:nvPr>
        </p:nvGraphicFramePr>
        <p:xfrm>
          <a:off x="6324600" y="2098676"/>
          <a:ext cx="5157936" cy="125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정보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지난 로그인 정보를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SNS </a:t>
                      </a:r>
                      <a:r>
                        <a:rPr lang="ko-KR" altLang="en-US" sz="1400" dirty="0"/>
                        <a:t>계정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연동된 소셜 로그인 정보 조회 및 연동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또는 해제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9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856800" y="502179"/>
            <a:ext cx="2478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5-8.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서재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1378341"/>
            <a:ext cx="5488268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85258"/>
              </p:ext>
            </p:extLst>
          </p:nvPr>
        </p:nvGraphicFramePr>
        <p:xfrm>
          <a:off x="6324600" y="1378341"/>
          <a:ext cx="5157936" cy="3446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도서검색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자신이 보유한 </a:t>
                      </a:r>
                      <a:r>
                        <a:rPr lang="en-US" altLang="ko-KR" sz="1400" dirty="0"/>
                        <a:t>eBook</a:t>
                      </a:r>
                      <a:r>
                        <a:rPr lang="ko-KR" altLang="en-US" sz="1400" dirty="0"/>
                        <a:t>을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보유 도서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보유한 도서의 개수를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최근활동순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구매일순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저자순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제목순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등으로 설정한 순서대로 도서 목록 출력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그리드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그리드 형식으로 도서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리스트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리스트 형식으로 도서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챕터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선택한 챕터부터 읽기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처음부터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책 처음부터 읽기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88750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이어서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이전에 읽고 있던 페이지부터 읽기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2636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38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375097" y="502179"/>
            <a:ext cx="3441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6-1.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고객센터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1378341"/>
            <a:ext cx="5488268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1892"/>
              </p:ext>
            </p:extLst>
          </p:nvPr>
        </p:nvGraphicFramePr>
        <p:xfrm>
          <a:off x="6324600" y="1378341"/>
          <a:ext cx="5157936" cy="4054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해당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자주 묻는 질문 </a:t>
                      </a:r>
                      <a:r>
                        <a:rPr lang="en-US" altLang="ko-KR" sz="1400" dirty="0"/>
                        <a:t>-</a:t>
                      </a:r>
                      <a:r>
                        <a:rPr lang="ko-KR" altLang="en-US" sz="1400" dirty="0"/>
                        <a:t> 검색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검색어 입력 후 검색 버튼 클릭 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자주 묻는 질문 페이지로 이동 및 검색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결과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자주 묻는 질문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자주 묻는 질문 페이지로 이동 및 해당 카테고리의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1:1 </a:t>
                      </a:r>
                      <a:r>
                        <a:rPr lang="ko-KR" altLang="en-US" sz="1400" dirty="0"/>
                        <a:t>문의 </a:t>
                      </a:r>
                      <a:r>
                        <a:rPr lang="en-US" altLang="ko-KR" sz="1400" dirty="0"/>
                        <a:t>–</a:t>
                      </a:r>
                    </a:p>
                    <a:p>
                      <a:pPr latinLnBrk="1"/>
                      <a:r>
                        <a:rPr lang="en-US" altLang="ko-KR" sz="1400" dirty="0"/>
                        <a:t>1:1 </a:t>
                      </a:r>
                      <a:r>
                        <a:rPr lang="ko-KR" altLang="en-US" sz="1400" dirty="0"/>
                        <a:t>문의 접수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1:1 </a:t>
                      </a:r>
                      <a:r>
                        <a:rPr lang="ko-KR" altLang="en-US" sz="1400" dirty="0"/>
                        <a:t>문의 접수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1:1 </a:t>
                      </a:r>
                      <a:r>
                        <a:rPr lang="ko-KR" altLang="en-US" sz="1400" dirty="0"/>
                        <a:t>문의 </a:t>
                      </a:r>
                      <a:r>
                        <a:rPr lang="en-US" altLang="ko-KR" sz="1400" dirty="0"/>
                        <a:t>–</a:t>
                      </a:r>
                    </a:p>
                    <a:p>
                      <a:pPr latinLnBrk="1"/>
                      <a:r>
                        <a:rPr lang="en-US" altLang="ko-KR" sz="1400" dirty="0"/>
                        <a:t>1:1 </a:t>
                      </a:r>
                      <a:r>
                        <a:rPr lang="ko-KR" altLang="en-US" sz="1400" dirty="0"/>
                        <a:t>문의 내역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1:1 </a:t>
                      </a:r>
                      <a:r>
                        <a:rPr lang="ko-KR" altLang="en-US" sz="1400" dirty="0"/>
                        <a:t>문의 조회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공지사항 </a:t>
                      </a:r>
                      <a:r>
                        <a:rPr lang="en-US" altLang="ko-KR" sz="1400" dirty="0"/>
                        <a:t>–</a:t>
                      </a:r>
                    </a:p>
                    <a:p>
                      <a:pPr latinLnBrk="1"/>
                      <a:r>
                        <a:rPr lang="ko-KR" altLang="en-US" sz="1400" dirty="0" err="1"/>
                        <a:t>더보기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공지사항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공지사항 </a:t>
                      </a:r>
                      <a:r>
                        <a:rPr lang="en-US" altLang="ko-KR" sz="1400" dirty="0"/>
                        <a:t>– </a:t>
                      </a:r>
                    </a:p>
                    <a:p>
                      <a:pPr latinLnBrk="1"/>
                      <a:r>
                        <a:rPr lang="ko-KR" altLang="en-US" sz="1400" dirty="0"/>
                        <a:t>목록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제목 클릭 시 해당 공지사항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887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42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362273" y="502179"/>
            <a:ext cx="3467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1.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메인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65" y="1378341"/>
            <a:ext cx="5488269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754499"/>
              </p:ext>
            </p:extLst>
          </p:nvPr>
        </p:nvGraphicFramePr>
        <p:xfrm>
          <a:off x="6324600" y="1378341"/>
          <a:ext cx="5157936" cy="4786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로고 아이콘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메인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도서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 페이지로 이동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로그인 시 숨김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페이지로 이동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로그인 시 숨김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고객센터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고객센터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장바구니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장바구니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마이페이지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비로그인 상태 시 로그인 페이지로 이동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로그인 상태 시 마이페이지로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88750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메뉴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드롭다운 메뉴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26369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이미지 슬라이드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자동 슬라이드 및 클릭 시 슬라이드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이미지 클릭 시 해당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58602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 리스트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해당 상품 이미지 및 텍스트 클릭 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해당 상품 디테일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83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84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713059" y="502179"/>
            <a:ext cx="4766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6-2.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자주 묻는 질문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4" y="1378341"/>
            <a:ext cx="5488268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81719"/>
              </p:ext>
            </p:extLst>
          </p:nvPr>
        </p:nvGraphicFramePr>
        <p:xfrm>
          <a:off x="6324600" y="1378341"/>
          <a:ext cx="5157936" cy="2408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검색어 입력 후 검색 버튼 클릭 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검색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결과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해당 카테고리의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BEST 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가장 자주 묻는 질문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개의 목록 출력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아코디언 메뉴로 클릭 시 답변이 아래로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슬라이드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다른 목록 클릭 시 기존에 열려 있던 답변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닫힘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40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361473" y="502179"/>
            <a:ext cx="3469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6-3. 1:1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문의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1763663"/>
            <a:ext cx="5488269" cy="4241974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664452"/>
              </p:ext>
            </p:extLst>
          </p:nvPr>
        </p:nvGraphicFramePr>
        <p:xfrm>
          <a:off x="6324600" y="1763663"/>
          <a:ext cx="5157936" cy="2500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사용자가 문의 한 모든 내역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준비중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사용자가 문의를 하고 아직 관리자가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확인하지 않은 내역을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처리중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사용자가 한 문의를 관리자가 확인한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문의 내역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관리자가 답변을 완료한 내역을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1:1</a:t>
                      </a:r>
                      <a:r>
                        <a:rPr lang="ko-KR" altLang="en-US" sz="1400" dirty="0"/>
                        <a:t>문의하기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1:1</a:t>
                      </a:r>
                      <a:r>
                        <a:rPr lang="ko-KR" altLang="en-US" sz="1400" dirty="0"/>
                        <a:t>문의 작성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35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789201" y="502179"/>
            <a:ext cx="4613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6-4. 1:1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문의 접수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23" y="1378341"/>
            <a:ext cx="5088953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417064"/>
              </p:ext>
            </p:extLst>
          </p:nvPr>
        </p:nvGraphicFramePr>
        <p:xfrm>
          <a:off x="6324600" y="1378341"/>
          <a:ext cx="5157936" cy="2928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문의 유형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문의 카테고리를 선택창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1:1 </a:t>
                      </a:r>
                      <a:r>
                        <a:rPr lang="ko-KR" altLang="en-US" sz="1400" dirty="0"/>
                        <a:t>문의 제목 </a:t>
                      </a:r>
                      <a:r>
                        <a:rPr lang="ko-KR" altLang="en-US" sz="1400" dirty="0" err="1"/>
                        <a:t>입력창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내용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본문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1:1 </a:t>
                      </a:r>
                      <a:r>
                        <a:rPr lang="ko-KR" altLang="en-US" sz="1400" dirty="0"/>
                        <a:t>문의 본문 </a:t>
                      </a:r>
                      <a:r>
                        <a:rPr lang="ko-KR" altLang="en-US" sz="1400" dirty="0" err="1"/>
                        <a:t>입력창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사진첨부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최대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장의 사진 첨부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답변 연락처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휴대폰 번호 또는 이메일 </a:t>
                      </a:r>
                      <a:r>
                        <a:rPr lang="ko-KR" altLang="en-US" sz="1400" dirty="0" err="1"/>
                        <a:t>입력창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뒤로 </a:t>
                      </a:r>
                      <a:r>
                        <a:rPr lang="ko-KR" altLang="en-US" sz="1400" dirty="0" err="1"/>
                        <a:t>돌아감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문의접수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</a:t>
                      </a:r>
                      <a:r>
                        <a:rPr lang="en-US" altLang="ko-KR" sz="1400" dirty="0"/>
                        <a:t>1:1 </a:t>
                      </a:r>
                      <a:r>
                        <a:rPr lang="ko-KR" altLang="en-US" sz="1400" dirty="0"/>
                        <a:t>문의 전송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3887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74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374297" y="502179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6-5.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공지사항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1378341"/>
            <a:ext cx="5488268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39541"/>
              </p:ext>
            </p:extLst>
          </p:nvPr>
        </p:nvGraphicFramePr>
        <p:xfrm>
          <a:off x="6324600" y="1378341"/>
          <a:ext cx="5157936" cy="125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검색어를 입력하여 공지사항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공지사항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공지사항 목록의 총 개수 또는 검색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결과의 총 개수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70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802827" y="502179"/>
            <a:ext cx="4586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6-6.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이벤트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824" y="1378341"/>
            <a:ext cx="5351550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55367"/>
              </p:ext>
            </p:extLst>
          </p:nvPr>
        </p:nvGraphicFramePr>
        <p:xfrm>
          <a:off x="6324600" y="1378341"/>
          <a:ext cx="5157936" cy="265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검색어로 이벤트 검색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국내도서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해외도서</a:t>
                      </a:r>
                      <a:r>
                        <a:rPr lang="en-US" altLang="ko-KR" sz="1400" dirty="0"/>
                        <a:t>, eBook </a:t>
                      </a:r>
                    </a:p>
                    <a:p>
                      <a:pPr latinLnBrk="1"/>
                      <a:r>
                        <a:rPr lang="ko-KR" altLang="en-US" sz="1400" dirty="0"/>
                        <a:t>카테고리 클릭 시 해당 이벤트 목록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 목록의 개수 또는 검색 결과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목록의 개수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진행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 목록 중 선택된 상태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진행 또는 종료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의 목록만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이벤트 이미지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기간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87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802828" y="502179"/>
            <a:ext cx="45865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6-7.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오프라인 매장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1938602"/>
            <a:ext cx="5488269" cy="3892097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7547"/>
              </p:ext>
            </p:extLst>
          </p:nvPr>
        </p:nvGraphicFramePr>
        <p:xfrm>
          <a:off x="6324600" y="1938602"/>
          <a:ext cx="5157936" cy="1982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오프라인 매장의 주소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지도 </a:t>
                      </a:r>
                      <a:r>
                        <a:rPr lang="en-US" altLang="ko-KR" sz="1400" dirty="0"/>
                        <a:t>API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매장소개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영업시간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전화번호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주차 가능 여부 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오시는길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근처 대중교통 이용 방법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872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802025" y="502179"/>
            <a:ext cx="4588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2-1.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로그인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2281619"/>
            <a:ext cx="5488269" cy="3206063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818338"/>
              </p:ext>
            </p:extLst>
          </p:nvPr>
        </p:nvGraphicFramePr>
        <p:xfrm>
          <a:off x="6324600" y="2281619"/>
          <a:ext cx="5157936" cy="28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 패스워드 입력 후 로그인 클릭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일치 시 로그인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성공 시 아이디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비밀번호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비밀번호 찾기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소셜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소셜 로그인으로 로그인 또는 회원가입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 주문조회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비회원 주문조회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29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931597" y="502179"/>
            <a:ext cx="6328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2-2.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아이디</a:t>
            </a: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/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비밀번호 찾기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2116971"/>
            <a:ext cx="5488269" cy="353535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059229"/>
              </p:ext>
            </p:extLst>
          </p:nvPr>
        </p:nvGraphicFramePr>
        <p:xfrm>
          <a:off x="6324600" y="2116971"/>
          <a:ext cx="5157936" cy="2804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 찾기 클릭 시 아이디 찾기 탭 메뉴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 찾기 클릭 시 비밀번호 찾기 탭 메뉴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입력한 항목을 체크해서 결과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이메일로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확인 성공 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클릭 시 이메일로 찾기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본인인증으로 찾기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확인 성공 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클릭 시 본인 인증으로 찾기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2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471808" y="502179"/>
            <a:ext cx="5248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2-3.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비회원 주문 조회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2334214"/>
            <a:ext cx="5488269" cy="3100872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599835"/>
              </p:ext>
            </p:extLst>
          </p:nvPr>
        </p:nvGraphicFramePr>
        <p:xfrm>
          <a:off x="6324599" y="2334214"/>
          <a:ext cx="5157936" cy="1250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입력한 항목을 체크한 후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결과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47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561576" y="502179"/>
            <a:ext cx="50690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2-4.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회원가입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9064" y="1378341"/>
            <a:ext cx="4449070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04687"/>
              </p:ext>
            </p:extLst>
          </p:nvPr>
        </p:nvGraphicFramePr>
        <p:xfrm>
          <a:off x="6324600" y="1378341"/>
          <a:ext cx="5157936" cy="265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 중복확인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 중복 확인 후 결과 출력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중복 시 회원가입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비밀번호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입력한 비밀번호와 일치하는지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실시간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 중복확인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이메일 중복 확인 후 결과 출력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중복 시 회원가입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이용약관 동의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필수 항목 </a:t>
                      </a:r>
                      <a:r>
                        <a:rPr lang="ko-KR" altLang="en-US" sz="1400" dirty="0" err="1"/>
                        <a:t>미체크</a:t>
                      </a:r>
                      <a:r>
                        <a:rPr lang="ko-KR" altLang="en-US" sz="1400" dirty="0"/>
                        <a:t> 시 회원가입 불가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유효성 검사 후 회원가입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46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802025" y="502179"/>
            <a:ext cx="4588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3-1.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리스트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1378341"/>
            <a:ext cx="5488268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616766"/>
              </p:ext>
            </p:extLst>
          </p:nvPr>
        </p:nvGraphicFramePr>
        <p:xfrm>
          <a:off x="6324600" y="1378341"/>
          <a:ext cx="5157936" cy="28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해당 카테고리 상품만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날짜 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선택된 날짜에 해당하는 상품만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정렬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선택된 정렬 방법으로 상품 정렬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페이지에 출력할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상품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선택된 상품 개수만큼만 한 페이지에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최근 본 상품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현재 브라우저에서 클릭했던 상품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리스트를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맨 위로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페이지의 가장 위로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57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3471806" y="502179"/>
            <a:ext cx="5248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3-2.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검색 결과 페이지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1378341"/>
            <a:ext cx="5488268" cy="5012619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208219"/>
              </p:ext>
            </p:extLst>
          </p:nvPr>
        </p:nvGraphicFramePr>
        <p:xfrm>
          <a:off x="6324600" y="1378341"/>
          <a:ext cx="5157936" cy="33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검색어와 검색어에 대한 검색결과 개수를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이미지 슬라이드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광고 또는 추천 도서 이미지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클릭 시 해당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카테고리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해당 카테고리에 속해 있는 상품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필터에 체크된 항목과 일치하는 상품 출력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찜하기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해당 상품을 찜 목록에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장바구니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해당 상품을 장바구니에 저장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바로구매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해당 상품 구매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642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78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374297" y="502179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4-1. 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콤퓨타체" panose="02000500040000000000" pitchFamily="2" charset="-127"/>
                <a:ea typeface="Y콤퓨타체" panose="02000500040000000000" pitchFamily="2" charset="-127"/>
              </a:rPr>
              <a:t>장바구니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Y콤퓨타체" panose="02000500040000000000" pitchFamily="2" charset="-127"/>
              <a:ea typeface="Y콤퓨타체" panose="02000500040000000000" pitchFamily="2" charset="-127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67400" y="467040"/>
            <a:ext cx="4572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805FEC5-B51F-2460-8FF5-161BC6C0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465" y="1855134"/>
            <a:ext cx="5488269" cy="4059032"/>
          </a:xfrm>
          <a:prstGeom prst="rect">
            <a:avLst/>
          </a:prstGeom>
        </p:spPr>
      </p:pic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6BB361FF-10AF-1769-7328-CE0D1CDEA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98544"/>
              </p:ext>
            </p:extLst>
          </p:nvPr>
        </p:nvGraphicFramePr>
        <p:xfrm>
          <a:off x="6324600" y="1855134"/>
          <a:ext cx="5157936" cy="30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535">
                  <a:extLst>
                    <a:ext uri="{9D8B030D-6E8A-4147-A177-3AD203B41FA5}">
                      <a16:colId xmlns:a16="http://schemas.microsoft.com/office/drawing/2014/main" val="1621825889"/>
                    </a:ext>
                  </a:extLst>
                </a:gridCol>
                <a:gridCol w="3577401">
                  <a:extLst>
                    <a:ext uri="{9D8B030D-6E8A-4147-A177-3AD203B41FA5}">
                      <a16:colId xmlns:a16="http://schemas.microsoft.com/office/drawing/2014/main" val="1978141994"/>
                    </a:ext>
                  </a:extLst>
                </a:gridCol>
              </a:tblGrid>
              <a:tr h="366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752214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장바구니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장바구니 텍스트 옆에 현재 담긴 상품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개수를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91548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전체선택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전체 체크 또는 전체 체크 해제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0880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개별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해당 상품 체크 또는 체크 해제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446780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상품 개수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기본값 </a:t>
                      </a:r>
                      <a:r>
                        <a:rPr lang="en-US" altLang="ko-KR" sz="1400" dirty="0"/>
                        <a:t>= 1</a:t>
                      </a:r>
                    </a:p>
                    <a:p>
                      <a:pPr latinLnBrk="1"/>
                      <a:r>
                        <a:rPr lang="en-US" altLang="ko-KR" sz="1400" dirty="0"/>
                        <a:t>1 </a:t>
                      </a:r>
                      <a:r>
                        <a:rPr lang="ko-KR" altLang="en-US" sz="1400" dirty="0"/>
                        <a:t>밑으로 내려갈 수 없다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en-US" altLang="ko-KR" sz="1400" dirty="0"/>
                        <a:t>+/- </a:t>
                      </a:r>
                      <a:r>
                        <a:rPr lang="ko-KR" altLang="en-US" sz="1400" dirty="0"/>
                        <a:t>버튼 또는 직접 입력으로 개수 조절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121521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주문하기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체크된 상품 구매 </a:t>
                      </a:r>
                      <a:r>
                        <a:rPr lang="ko-KR" altLang="en-US" sz="1400" dirty="0" err="1"/>
                        <a:t>펭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220396"/>
                  </a:ext>
                </a:extLst>
              </a:tr>
              <a:tr h="3660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바로구매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클릭 시 해당 상품 구매 페이지로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106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1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1217</Words>
  <Application>Microsoft Office PowerPoint</Application>
  <PresentationFormat>와이드스크린</PresentationFormat>
  <Paragraphs>371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Y콤퓨타체</vt:lpstr>
      <vt:lpstr>맑은 고딕</vt:lpstr>
      <vt:lpstr>Arial</vt:lpstr>
      <vt:lpstr>Office 테마</vt:lpstr>
      <vt:lpstr>YOMIYOMI 화면설계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YOMIYOMI 화면설계</dc:title>
  <dc:creator>eunok yang</dc:creator>
  <cp:lastModifiedBy>eunok yang</cp:lastModifiedBy>
  <cp:revision>7</cp:revision>
  <dcterms:created xsi:type="dcterms:W3CDTF">2023-01-02T03:26:48Z</dcterms:created>
  <dcterms:modified xsi:type="dcterms:W3CDTF">2023-01-14T11:27:19Z</dcterms:modified>
</cp:coreProperties>
</file>